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9"/>
  </p:handoutMasterIdLst>
  <p:sldIdLst>
    <p:sldId id="256" r:id="rId2"/>
    <p:sldId id="274" r:id="rId3"/>
    <p:sldId id="281" r:id="rId4"/>
    <p:sldId id="282" r:id="rId5"/>
    <p:sldId id="287" r:id="rId6"/>
    <p:sldId id="283" r:id="rId7"/>
    <p:sldId id="284" r:id="rId8"/>
    <p:sldId id="285" r:id="rId9"/>
    <p:sldId id="275" r:id="rId10"/>
    <p:sldId id="288" r:id="rId11"/>
    <p:sldId id="289" r:id="rId12"/>
    <p:sldId id="290" r:id="rId13"/>
    <p:sldId id="278" r:id="rId14"/>
    <p:sldId id="280" r:id="rId15"/>
    <p:sldId id="291" r:id="rId16"/>
    <p:sldId id="277" r:id="rId17"/>
    <p:sldId id="286" r:id="rId18"/>
    <p:sldId id="279" r:id="rId19"/>
    <p:sldId id="266" r:id="rId20"/>
    <p:sldId id="267" r:id="rId21"/>
    <p:sldId id="292" r:id="rId22"/>
    <p:sldId id="268" r:id="rId23"/>
    <p:sldId id="270" r:id="rId24"/>
    <p:sldId id="293" r:id="rId25"/>
    <p:sldId id="273" r:id="rId26"/>
    <p:sldId id="271" r:id="rId27"/>
    <p:sldId id="26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57513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57513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r">
              <a:defRPr sz="1200"/>
            </a:lvl1pPr>
          </a:lstStyle>
          <a:p>
            <a:fld id="{860AB377-0173-43FA-87CE-AAADB5F3FF1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84926"/>
            <a:ext cx="2972421" cy="457513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684926"/>
            <a:ext cx="2972421" cy="457513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r">
              <a:defRPr sz="1200"/>
            </a:lvl1pPr>
          </a:lstStyle>
          <a:p>
            <a:fld id="{B0F5F719-D986-42DB-933A-B737F0BE1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50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751DF08-61A9-4EFE-A7AC-E869C8E225E6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0/05/Frank_Lloyd_Wright_Home_and_Studio_(west_side_zoom)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Time of Prosperity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9 – The Cold War – Section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5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Bought more items </a:t>
            </a:r>
            <a:r>
              <a:rPr lang="en-US" b="1" dirty="0"/>
              <a:t>based around home and family life. </a:t>
            </a:r>
            <a:endParaRPr lang="en-US" b="1" dirty="0" smtClean="0"/>
          </a:p>
          <a:p>
            <a:r>
              <a:rPr lang="en-US" b="1" dirty="0" smtClean="0"/>
              <a:t>Air Conditioning invented!</a:t>
            </a:r>
          </a:p>
          <a:p>
            <a:r>
              <a:rPr lang="en-US" sz="2400" dirty="0" smtClean="0"/>
              <a:t>Purchased MORE labor saving devices</a:t>
            </a:r>
          </a:p>
          <a:p>
            <a:r>
              <a:rPr lang="en-US" sz="2400" dirty="0" smtClean="0"/>
              <a:t>By 1953 1 million air conditioning units were sold</a:t>
            </a:r>
            <a:endParaRPr lang="en-US" sz="2400" dirty="0"/>
          </a:p>
        </p:txBody>
      </p:sp>
      <p:pic>
        <p:nvPicPr>
          <p:cNvPr id="2050" name="Picture 2" descr="A nurse adjusts the air conditioning for the comfort of the patient in a hospital room during the 1950s. By 1953, over 1 million air conditioning units had been sold in the U.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511" y="3962401"/>
            <a:ext cx="501226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6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Conversion from war materials to consumer goods </a:t>
            </a:r>
            <a:r>
              <a:rPr lang="en-US" dirty="0" smtClean="0"/>
              <a:t>(again)</a:t>
            </a:r>
          </a:p>
          <a:p>
            <a:r>
              <a:rPr lang="en-US" b="1" dirty="0" smtClean="0"/>
              <a:t>TV becomes standard in homes</a:t>
            </a:r>
          </a:p>
          <a:p>
            <a:r>
              <a:rPr lang="en-US" sz="2400" dirty="0"/>
              <a:t>by 1960, nearly 90% of households had a TV</a:t>
            </a:r>
            <a:endParaRPr lang="en-US" sz="2400" b="1" dirty="0"/>
          </a:p>
        </p:txBody>
      </p:sp>
      <p:pic>
        <p:nvPicPr>
          <p:cNvPr id="3076" name="Picture 4" descr="http://faculty.polytechnic.org/gfeldmeth/ad_t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634569"/>
            <a:ext cx="5069942" cy="308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3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Large purchases are </a:t>
            </a:r>
            <a:r>
              <a:rPr lang="en-US" dirty="0" smtClean="0"/>
              <a:t>(once again) </a:t>
            </a:r>
            <a:r>
              <a:rPr lang="en-US" b="1" dirty="0" smtClean="0"/>
              <a:t>purchased by borrowing money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1949, Frank X. McNamara thought of a way for customers to have just one credit card that they could use at multiple stores. </a:t>
            </a:r>
            <a:r>
              <a:rPr lang="en-US" sz="2400" dirty="0" smtClean="0"/>
              <a:t>The </a:t>
            </a:r>
            <a:r>
              <a:rPr lang="en-US" sz="2400" dirty="0"/>
              <a:t>first Diners Club credit cards were given out in 1950 to 200 people </a:t>
            </a:r>
            <a:r>
              <a:rPr lang="en-US" sz="2400" dirty="0" smtClean="0"/>
              <a:t>and </a:t>
            </a:r>
            <a:r>
              <a:rPr lang="en-US" sz="2400" dirty="0"/>
              <a:t>accepted by 14 restaurants in New York. </a:t>
            </a:r>
            <a:endParaRPr lang="en-US" sz="2400" dirty="0" smtClean="0"/>
          </a:p>
          <a:p>
            <a:r>
              <a:rPr lang="en-US" sz="2400" dirty="0" smtClean="0"/>
              <a:t>By </a:t>
            </a:r>
            <a:r>
              <a:rPr lang="en-US" sz="2400" dirty="0"/>
              <a:t>the end of 1950, 20,000 </a:t>
            </a:r>
            <a:r>
              <a:rPr lang="en-US" sz="2400" dirty="0" smtClean="0"/>
              <a:t>had one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Diners Club credit card is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considered </a:t>
            </a:r>
            <a:r>
              <a:rPr lang="en-US" sz="2400" dirty="0"/>
              <a:t>the first modern credit card.</a:t>
            </a:r>
          </a:p>
          <a:p>
            <a:endParaRPr lang="en-US" b="1" dirty="0"/>
          </a:p>
        </p:txBody>
      </p:sp>
      <p:pic>
        <p:nvPicPr>
          <p:cNvPr id="5122" name="Picture 2" descr="http://amhistory.si.edu/img/collections_xlarge/nmah1998-01263_428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465176"/>
            <a:ext cx="3352800" cy="224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3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Elvis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does this music say about the 50s?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McDonald’s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did McDonald’s change life for working families?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46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 Kroc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76200" y="1600199"/>
            <a:ext cx="5715000" cy="525780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Entrepreneur – founder and creator of McDonalds</a:t>
            </a:r>
          </a:p>
          <a:p>
            <a:r>
              <a:rPr lang="en-US" sz="2400" dirty="0" smtClean="0"/>
              <a:t>The idea of fast food as a modern convenience grew! Drive-thru dining became the way of life with automobiles and the working family.</a:t>
            </a:r>
          </a:p>
          <a:p>
            <a:r>
              <a:rPr lang="en-US" sz="2400" dirty="0" smtClean="0"/>
              <a:t>He was a distributor for the “</a:t>
            </a:r>
            <a:r>
              <a:rPr lang="en-US" sz="2400" dirty="0" err="1" smtClean="0"/>
              <a:t>Multimixer</a:t>
            </a:r>
            <a:r>
              <a:rPr lang="en-US" sz="2400" dirty="0" smtClean="0"/>
              <a:t>” </a:t>
            </a:r>
            <a:r>
              <a:rPr lang="en-US" sz="2400" dirty="0"/>
              <a:t>(a six-prong mixer to blend six milkshakes at once</a:t>
            </a:r>
            <a:r>
              <a:rPr lang="en-US" sz="2400" dirty="0" smtClean="0"/>
              <a:t>.) </a:t>
            </a:r>
          </a:p>
          <a:p>
            <a:r>
              <a:rPr lang="en-US" sz="2400" dirty="0" smtClean="0"/>
              <a:t>Once </a:t>
            </a:r>
            <a:r>
              <a:rPr lang="en-US" sz="2400" dirty="0"/>
              <a:t>he heard the McDonald </a:t>
            </a:r>
            <a:r>
              <a:rPr lang="en-US" sz="2400" dirty="0" smtClean="0"/>
              <a:t>brothers </a:t>
            </a:r>
            <a:r>
              <a:rPr lang="en-US" sz="2400" dirty="0"/>
              <a:t>in California had </a:t>
            </a:r>
            <a:r>
              <a:rPr lang="en-US" sz="2400" dirty="0" smtClean="0"/>
              <a:t>8 of these he visited them in1954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two days, he had an arrangement to open </a:t>
            </a:r>
            <a:r>
              <a:rPr lang="en-US" sz="2400" dirty="0" smtClean="0"/>
              <a:t>more </a:t>
            </a:r>
            <a:r>
              <a:rPr lang="en-US" sz="2400" dirty="0"/>
              <a:t>McDonalds in the U.S. and in 1961 he </a:t>
            </a:r>
            <a:r>
              <a:rPr lang="en-US" sz="2400" dirty="0" smtClean="0"/>
              <a:t>bought </a:t>
            </a:r>
            <a:r>
              <a:rPr lang="en-US" sz="2400" dirty="0"/>
              <a:t>out </a:t>
            </a:r>
            <a:r>
              <a:rPr lang="en-US" sz="2400" dirty="0" smtClean="0"/>
              <a:t>the brothers </a:t>
            </a:r>
            <a:r>
              <a:rPr lang="en-US" sz="2400" dirty="0"/>
              <a:t>for $2.7 million.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098" name="Picture 2" descr="http://www.oprfhistory.org/shared/content/hometownlegends/Kroc/RayKroc_Desplaines%20fl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3632398" cy="465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6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Martha Graham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what non-traditional ways is dance viewed?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Martha Graham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Modern American dancer</a:t>
            </a:r>
            <a:endParaRPr lang="en-US" sz="2400" dirty="0"/>
          </a:p>
        </p:txBody>
      </p:sp>
      <p:pic>
        <p:nvPicPr>
          <p:cNvPr id="1026" name="Picture 2" descr="http://25.media.tumblr.com/tumblr_ll0mvbQyln1qbazexo1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19324"/>
            <a:ext cx="5695950" cy="448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93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Sputnik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fears are there for America?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Sputnik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World’s first man-made satellite. Launched by </a:t>
            </a:r>
            <a:r>
              <a:rPr lang="en-US" b="1" u="sng" dirty="0"/>
              <a:t>Soviet Union</a:t>
            </a:r>
            <a:r>
              <a:rPr lang="en-US" b="1" dirty="0"/>
              <a:t> in 1957.</a:t>
            </a:r>
            <a:endParaRPr lang="en-US" dirty="0"/>
          </a:p>
          <a:p>
            <a:endParaRPr lang="en-US" dirty="0"/>
          </a:p>
        </p:txBody>
      </p:sp>
      <p:pic>
        <p:nvPicPr>
          <p:cNvPr id="10242" name="Picture 2" descr="http://d1jqu7g1y74ds1.cloudfront.net/wp-content/uploads/2010/06/Sputnik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659496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2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Life in Suburbs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did life change in America?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07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In response to Sputnik, US creates NASA to launch its own space </a:t>
            </a:r>
            <a:r>
              <a:rPr lang="en-US" b="1" dirty="0" smtClean="0"/>
              <a:t>missions</a:t>
            </a:r>
            <a:endParaRPr lang="en-US" dirty="0"/>
          </a:p>
        </p:txBody>
      </p:sp>
      <p:pic>
        <p:nvPicPr>
          <p:cNvPr id="11266" name="Picture 2" descr="http://lonelyconservative.com/wp-content/uploads/2013/03/na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641390"/>
            <a:ext cx="4876800" cy="405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11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rocky &amp; </a:t>
            </a:r>
            <a:r>
              <a:rPr lang="en-US" dirty="0" err="1" smtClean="0"/>
              <a:t>bullwinkle</a:t>
            </a:r>
            <a:r>
              <a:rPr lang="en-US" dirty="0" smtClean="0"/>
              <a:t>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parallels are there to the Cold War?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27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US created the National Defense Education Act to produce more </a:t>
            </a:r>
            <a:r>
              <a:rPr lang="en-US" b="1" u="sng" dirty="0"/>
              <a:t>scientists</a:t>
            </a:r>
            <a:r>
              <a:rPr lang="en-US" b="1" dirty="0"/>
              <a:t> and </a:t>
            </a:r>
            <a:r>
              <a:rPr lang="en-US" b="1" u="sng" dirty="0" smtClean="0"/>
              <a:t>teachers</a:t>
            </a:r>
            <a:r>
              <a:rPr lang="en-US" b="1" dirty="0" smtClean="0"/>
              <a:t>.</a:t>
            </a:r>
            <a:endParaRPr lang="en-US" dirty="0"/>
          </a:p>
          <a:p>
            <a:endParaRPr lang="en-US" dirty="0"/>
          </a:p>
        </p:txBody>
      </p:sp>
      <p:pic>
        <p:nvPicPr>
          <p:cNvPr id="12290" name="Picture 2" descr="http://3.bp.blogspot.com/_1t6ell3AwVE/S__q9p0D_lI/AAAAAAAABmw/fTJIk76pVt0/s1600/1962corkyinorbit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90800"/>
            <a:ext cx="3245346" cy="383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americanhistory.si.edu/subs/history/timeline/origins/images/civdefe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34528"/>
            <a:ext cx="47625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4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Interstate system was created for travel and transportation, as well as ease of military movement (</a:t>
            </a:r>
            <a:r>
              <a:rPr lang="en-US" dirty="0"/>
              <a:t>if ever </a:t>
            </a:r>
            <a:r>
              <a:rPr lang="en-US" dirty="0" smtClean="0"/>
              <a:t>needed - in case of attack</a:t>
            </a:r>
            <a:r>
              <a:rPr lang="en-US" b="1" dirty="0" smtClean="0"/>
              <a:t>)</a:t>
            </a:r>
            <a:endParaRPr lang="en-US" dirty="0"/>
          </a:p>
          <a:p>
            <a:endParaRPr lang="en-US" dirty="0"/>
          </a:p>
        </p:txBody>
      </p:sp>
      <p:pic>
        <p:nvPicPr>
          <p:cNvPr id="14338" name="Picture 2" descr="http://www.tn4me.org/pics/fulls/01Interstate-Highway-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978727"/>
            <a:ext cx="3048000" cy="387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cdn.dipity.com/uploads/events/60a3c37962fbc259b124c71cedd234b2_1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62" y="2895600"/>
            <a:ext cx="564706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7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86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McCarthyism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5562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Senator Joseph </a:t>
            </a:r>
            <a:r>
              <a:rPr lang="en-US" b="1" dirty="0"/>
              <a:t>McCarthy </a:t>
            </a:r>
            <a:r>
              <a:rPr lang="en-US" b="1" dirty="0" smtClean="0"/>
              <a:t>“exposed” </a:t>
            </a:r>
            <a:r>
              <a:rPr lang="en-US" b="1" dirty="0"/>
              <a:t>communists without having </a:t>
            </a:r>
            <a:r>
              <a:rPr lang="en-US" b="1" dirty="0" smtClean="0"/>
              <a:t>evidence </a:t>
            </a:r>
            <a:r>
              <a:rPr lang="en-US" sz="2600" dirty="0" smtClean="0"/>
              <a:t>(similar to Salem Witch Trials – but the modern version)</a:t>
            </a:r>
            <a:endParaRPr lang="en-US" sz="2600" b="1" dirty="0"/>
          </a:p>
          <a:p>
            <a:r>
              <a:rPr lang="en-US" b="1" dirty="0" smtClean="0"/>
              <a:t>Created </a:t>
            </a:r>
            <a:r>
              <a:rPr lang="en-US" b="1" dirty="0"/>
              <a:t>the House Un-American Activities </a:t>
            </a:r>
            <a:r>
              <a:rPr lang="en-US" b="1" dirty="0" smtClean="0"/>
              <a:t>Committee</a:t>
            </a:r>
          </a:p>
          <a:p>
            <a:r>
              <a:rPr lang="en-US" b="1" dirty="0" smtClean="0"/>
              <a:t>Blacklisted </a:t>
            </a:r>
            <a:r>
              <a:rPr lang="en-US" sz="2600" dirty="0"/>
              <a:t>(</a:t>
            </a:r>
            <a:r>
              <a:rPr lang="en-US" sz="2600" dirty="0" smtClean="0"/>
              <a:t>fired) </a:t>
            </a:r>
            <a:r>
              <a:rPr lang="en-US" b="1" dirty="0"/>
              <a:t>journalists, actors, politicians who were THOUGHT to be communist. </a:t>
            </a:r>
            <a:endParaRPr lang="en-US" b="1" dirty="0" smtClean="0"/>
          </a:p>
          <a:p>
            <a:r>
              <a:rPr lang="en-US" b="1" dirty="0" smtClean="0"/>
              <a:t>Finally </a:t>
            </a:r>
            <a:r>
              <a:rPr lang="en-US" b="1" u="sng" dirty="0"/>
              <a:t>banned</a:t>
            </a:r>
            <a:r>
              <a:rPr lang="en-US" b="1" dirty="0"/>
              <a:t> from US media due to false </a:t>
            </a:r>
            <a:r>
              <a:rPr lang="en-US" b="1" dirty="0" smtClean="0"/>
              <a:t>claims against the US Army </a:t>
            </a:r>
            <a:r>
              <a:rPr lang="en-US" sz="2600" dirty="0" smtClean="0"/>
              <a:t>(yes, this idiot called out high ranking Army officers as communists . . . )</a:t>
            </a:r>
            <a:endParaRPr lang="en-US" sz="2600" dirty="0"/>
          </a:p>
          <a:p>
            <a:endParaRPr lang="en-US" dirty="0"/>
          </a:p>
        </p:txBody>
      </p:sp>
      <p:pic>
        <p:nvPicPr>
          <p:cNvPr id="4" name="Picture 2" descr="http://www.reform-america.net/McCarthyi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3468189" cy="501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61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Domino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If one country fell to the Communists, it was thought that neighboring countries would follow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90800"/>
            <a:ext cx="56007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3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Peaceful Coexistence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153400" cy="4495800"/>
          </a:xfrm>
        </p:spPr>
        <p:txBody>
          <a:bodyPr>
            <a:normAutofit/>
          </a:bodyPr>
          <a:lstStyle/>
          <a:p>
            <a:r>
              <a:rPr lang="en-US" b="1" dirty="0"/>
              <a:t>Thought that both the US and Soviets should be able to live in peace &amp; leave the other side </a:t>
            </a:r>
            <a:r>
              <a:rPr lang="en-US" b="1" dirty="0" smtClean="0"/>
              <a:t>alone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1955 </a:t>
            </a:r>
            <a:r>
              <a:rPr lang="en-US" sz="2400" dirty="0" smtClean="0"/>
              <a:t>new Soviet leader Khrushchev said that </a:t>
            </a:r>
            <a:r>
              <a:rPr lang="en-US" sz="2400" dirty="0"/>
              <a:t>‘</a:t>
            </a:r>
            <a:r>
              <a:rPr lang="en-US" sz="2400" i="1" dirty="0"/>
              <a:t>there are different roads to communism’</a:t>
            </a:r>
            <a:r>
              <a:rPr lang="en-US" sz="2400" dirty="0"/>
              <a:t>. </a:t>
            </a:r>
          </a:p>
          <a:p>
            <a:r>
              <a:rPr lang="en-US" sz="2400" dirty="0"/>
              <a:t>At the Twentieth Party Congress in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1956</a:t>
            </a:r>
            <a:r>
              <a:rPr lang="en-US" sz="2400" dirty="0"/>
              <a:t>, Khrushchev denounced Stalin </a:t>
            </a:r>
          </a:p>
          <a:p>
            <a:r>
              <a:rPr lang="en-US" sz="2400" dirty="0"/>
              <a:t>Khrushchev began to ‘</a:t>
            </a:r>
            <a:r>
              <a:rPr lang="en-US" sz="2400" dirty="0" smtClean="0"/>
              <a:t>de-Stalinize</a:t>
            </a:r>
            <a:r>
              <a:rPr lang="en-US" sz="2400" dirty="0"/>
              <a:t>’ Russia. </a:t>
            </a:r>
          </a:p>
          <a:p>
            <a:r>
              <a:rPr lang="en-US" sz="2400" dirty="0"/>
              <a:t>Khrushchev said that he wanted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‘</a:t>
            </a:r>
            <a:r>
              <a:rPr lang="en-US" sz="2400" b="1" dirty="0"/>
              <a:t>peaceful co-existence</a:t>
            </a:r>
            <a:r>
              <a:rPr lang="en-US" sz="2400" dirty="0"/>
              <a:t>’ with the West.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314" name="Picture 2" descr="http://www.johndclare.net/images/khruschevic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71800"/>
            <a:ext cx="3334327" cy="390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1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 fontScale="62500" lnSpcReduction="20000"/>
          </a:bodyPr>
          <a:lstStyle/>
          <a:p>
            <a:r>
              <a:rPr lang="en-US" sz="5300" b="1" dirty="0" smtClean="0"/>
              <a:t>Gain more/more important roles in the labor force</a:t>
            </a:r>
          </a:p>
          <a:p>
            <a:r>
              <a:rPr lang="en-US" sz="5300" b="1" dirty="0" smtClean="0"/>
              <a:t>Traditional “housewife” stereotype still exists</a:t>
            </a:r>
          </a:p>
          <a:p>
            <a:r>
              <a:rPr lang="en-US" sz="3200" dirty="0"/>
              <a:t>In 1950 women comprised 29% of the work </a:t>
            </a:r>
            <a:r>
              <a:rPr lang="en-US" sz="3200" dirty="0" smtClean="0"/>
              <a:t>force</a:t>
            </a:r>
          </a:p>
          <a:p>
            <a:r>
              <a:rPr lang="en-US" sz="3200" dirty="0" smtClean="0"/>
              <a:t>Women </a:t>
            </a:r>
            <a:r>
              <a:rPr lang="en-US" sz="3200" dirty="0"/>
              <a:t>over 35 </a:t>
            </a:r>
            <a:r>
              <a:rPr lang="en-US" sz="3200" dirty="0" smtClean="0"/>
              <a:t>= 50% of working women</a:t>
            </a:r>
          </a:p>
          <a:p>
            <a:r>
              <a:rPr lang="en-US" sz="3200" dirty="0" smtClean="0"/>
              <a:t>40</a:t>
            </a:r>
            <a:r>
              <a:rPr lang="en-US" sz="3200" dirty="0"/>
              <a:t>% of married women with small children </a:t>
            </a:r>
            <a:r>
              <a:rPr lang="en-US" sz="3200" dirty="0" smtClean="0"/>
              <a:t>were employed</a:t>
            </a:r>
            <a:r>
              <a:rPr lang="en-US" sz="3200" dirty="0"/>
              <a:t>. </a:t>
            </a:r>
          </a:p>
          <a:p>
            <a:r>
              <a:rPr lang="en-US" sz="3200" dirty="0" smtClean="0"/>
              <a:t>In </a:t>
            </a:r>
            <a:r>
              <a:rPr lang="en-US" sz="3200" dirty="0"/>
              <a:t>the second half of the decade 70% of all employed women were working in clerical positions, on factory assembly lines or in the service industry. </a:t>
            </a:r>
            <a:endParaRPr lang="en-US" sz="3200" dirty="0" smtClean="0"/>
          </a:p>
          <a:p>
            <a:r>
              <a:rPr lang="en-US" sz="3200" dirty="0" smtClean="0"/>
              <a:t>Less </a:t>
            </a:r>
            <a:r>
              <a:rPr lang="en-US" sz="3200" dirty="0"/>
              <a:t>than 15% of women were employed in a professional capacity and the number of women in management was even far less, topping out at 6%. </a:t>
            </a:r>
            <a:endParaRPr lang="en-US" sz="3200" dirty="0" smtClean="0"/>
          </a:p>
          <a:p>
            <a:r>
              <a:rPr lang="en-US" sz="3200" dirty="0" smtClean="0"/>
              <a:t>Industries </a:t>
            </a:r>
            <a:r>
              <a:rPr lang="en-US" sz="3200" dirty="0"/>
              <a:t>were also segregated based on race with white women dominating the clerical, service, and sales positions. African-American women were mostly relegated to working as domestic servants and often performed physically demanding work for very low </a:t>
            </a:r>
            <a:r>
              <a:rPr lang="en-US" sz="3200" dirty="0" smtClean="0"/>
              <a:t>wages.</a:t>
            </a:r>
          </a:p>
          <a:p>
            <a:r>
              <a:rPr lang="en-US" sz="3200" dirty="0" smtClean="0"/>
              <a:t>The widespread </a:t>
            </a:r>
            <a:r>
              <a:rPr lang="en-US" sz="3200" dirty="0"/>
              <a:t>availability of appliances in the home left many domestic service workers found unemployed and forced to seek work in the commercial sector.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9046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for Veterans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G.I. Bill – gives money to WWII vets for education and housing</a:t>
            </a:r>
          </a:p>
          <a:p>
            <a:r>
              <a:rPr lang="en-US" sz="2400" dirty="0" smtClean="0"/>
              <a:t>Because of this MANY new suburbs are created as all of these young men have accessibility to buy new homes</a:t>
            </a:r>
            <a:endParaRPr lang="en-US" sz="2400" dirty="0"/>
          </a:p>
        </p:txBody>
      </p:sp>
      <p:pic>
        <p:nvPicPr>
          <p:cNvPr id="6146" name="Picture 2" descr="http://whereistheoutrage.net/wp-content/uploads/2012/03/gi-bi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52800"/>
            <a:ext cx="2223272" cy="332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2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Frank Lloyd 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American architect</a:t>
            </a:r>
          </a:p>
          <a:p>
            <a:r>
              <a:rPr lang="en-US" sz="2400" dirty="0" smtClean="0"/>
              <a:t>As housing and building industry grew, so did appreciation for abstract and more intricate architecture</a:t>
            </a:r>
          </a:p>
          <a:p>
            <a:r>
              <a:rPr lang="en-US" sz="2400" dirty="0" smtClean="0"/>
              <a:t>Dies 1959</a:t>
            </a:r>
            <a:endParaRPr lang="en-US" sz="2400" dirty="0"/>
          </a:p>
        </p:txBody>
      </p:sp>
      <p:pic>
        <p:nvPicPr>
          <p:cNvPr id="7170" name="Picture 2" descr="File:Frank Lloyd Wright Home and Studio (west side zoom)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8" y="3401796"/>
            <a:ext cx="4244975" cy="318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38550"/>
            <a:ext cx="38862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42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Desegregation of Armed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257800" cy="518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Executive Order 9981: </a:t>
            </a:r>
          </a:p>
          <a:p>
            <a:pPr marL="0" indent="0">
              <a:buNone/>
            </a:pPr>
            <a:r>
              <a:rPr lang="en-US" b="1" dirty="0" smtClean="0"/>
              <a:t>July </a:t>
            </a:r>
            <a:r>
              <a:rPr lang="en-US" b="1" dirty="0"/>
              <a:t>26, 1948, President Harry S. Truman </a:t>
            </a:r>
            <a:r>
              <a:rPr lang="en-US" b="1" dirty="0" smtClean="0"/>
              <a:t>signed </a:t>
            </a:r>
            <a:r>
              <a:rPr lang="en-US" b="1" dirty="0"/>
              <a:t>this </a:t>
            </a:r>
            <a:r>
              <a:rPr lang="en-US" b="1" dirty="0" smtClean="0"/>
              <a:t>order </a:t>
            </a:r>
            <a:r>
              <a:rPr lang="en-US" sz="2400" dirty="0"/>
              <a:t>establishing the </a:t>
            </a:r>
            <a:r>
              <a:rPr lang="en-US" sz="2400" dirty="0" smtClean="0"/>
              <a:t>President's Committee </a:t>
            </a:r>
            <a:r>
              <a:rPr lang="en-US" sz="2400" dirty="0"/>
              <a:t>on Equality of Treatment and </a:t>
            </a:r>
            <a:r>
              <a:rPr lang="en-US" sz="2400" dirty="0" smtClean="0"/>
              <a:t>Opportunity </a:t>
            </a:r>
            <a:r>
              <a:rPr lang="en-US" sz="2400" dirty="0"/>
              <a:t>in the Armed Services, </a:t>
            </a:r>
            <a:r>
              <a:rPr lang="en-US" b="1" dirty="0" smtClean="0"/>
              <a:t>committing </a:t>
            </a:r>
            <a:r>
              <a:rPr lang="en-US" b="1" dirty="0"/>
              <a:t>the government to </a:t>
            </a:r>
            <a:r>
              <a:rPr lang="en-US" b="1" dirty="0" smtClean="0"/>
              <a:t>integrating </a:t>
            </a:r>
            <a:r>
              <a:rPr lang="en-US" b="1" dirty="0"/>
              <a:t>the </a:t>
            </a:r>
            <a:r>
              <a:rPr lang="en-US" b="1" dirty="0" smtClean="0"/>
              <a:t>military </a:t>
            </a:r>
            <a:r>
              <a:rPr lang="en-US" sz="2400" dirty="0" smtClean="0"/>
              <a:t>(desegregate) </a:t>
            </a:r>
            <a:r>
              <a:rPr lang="en-US" b="1" dirty="0" smtClean="0"/>
              <a:t>into one</a:t>
            </a:r>
            <a:endParaRPr lang="en-US" dirty="0"/>
          </a:p>
        </p:txBody>
      </p:sp>
      <p:pic>
        <p:nvPicPr>
          <p:cNvPr id="4" name="Content Placeholder 4" descr="Truman Desegregation.bmp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3957" y="1676400"/>
            <a:ext cx="3691636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Unions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Became more powerful and popular</a:t>
            </a:r>
          </a:p>
          <a:p>
            <a:endParaRPr lang="en-US" b="1" dirty="0"/>
          </a:p>
        </p:txBody>
      </p:sp>
      <p:pic>
        <p:nvPicPr>
          <p:cNvPr id="8194" name="Picture 2" descr="http://upload.wikimedia.org/wikipedia/commons/thumb/2/25/Union_membership_in_us_1930-2010.png/400px-Union_membership_in_us_1930-20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51759"/>
            <a:ext cx="6629400" cy="397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1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Workers gained higher wages and better working environment</a:t>
            </a:r>
            <a:endParaRPr lang="en-US" b="1" dirty="0"/>
          </a:p>
        </p:txBody>
      </p:sp>
      <p:pic>
        <p:nvPicPr>
          <p:cNvPr id="9218" name="Picture 2" descr="http://www.hnf.de/uploads/pics/32_33_4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88919"/>
            <a:ext cx="6629400" cy="353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23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Show Air conditioning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Who does this advertisement appeal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398</TotalTime>
  <Words>878</Words>
  <Application>Microsoft Office PowerPoint</Application>
  <PresentationFormat>On-screen Show (4:3)</PresentationFormat>
  <Paragraphs>87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Median</vt:lpstr>
      <vt:lpstr>A Time of Prosperity</vt:lpstr>
      <vt:lpstr>Show Life in Suburbs video Clip</vt:lpstr>
      <vt:lpstr>Women</vt:lpstr>
      <vt:lpstr>Benefits for Veterans</vt:lpstr>
      <vt:lpstr>Frank Lloyd Wright</vt:lpstr>
      <vt:lpstr>Desegregation of Armed Forces</vt:lpstr>
      <vt:lpstr>Labor Unions</vt:lpstr>
      <vt:lpstr>Working Conditions</vt:lpstr>
      <vt:lpstr>Show Air conditioning video clip</vt:lpstr>
      <vt:lpstr>Consumerism</vt:lpstr>
      <vt:lpstr>Consumer Goods</vt:lpstr>
      <vt:lpstr>Credit</vt:lpstr>
      <vt:lpstr>Show Elvis video Clip</vt:lpstr>
      <vt:lpstr>Show McDonald’s Video Clip</vt:lpstr>
      <vt:lpstr>Ray Kroc</vt:lpstr>
      <vt:lpstr>Show Martha Graham Video Clip</vt:lpstr>
      <vt:lpstr>Martha Graham</vt:lpstr>
      <vt:lpstr>Show Sputnik video Clip</vt:lpstr>
      <vt:lpstr>Sputnik</vt:lpstr>
      <vt:lpstr>Space Program</vt:lpstr>
      <vt:lpstr>Show rocky &amp; bullwinkle video clip</vt:lpstr>
      <vt:lpstr>Education</vt:lpstr>
      <vt:lpstr>Highways</vt:lpstr>
      <vt:lpstr>END</vt:lpstr>
      <vt:lpstr>McCarthyism</vt:lpstr>
      <vt:lpstr>Domino Theory</vt:lpstr>
      <vt:lpstr>Peaceful Coexistence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Time of Prosperity</dc:title>
  <dc:creator>Lindsay A. Thompson</dc:creator>
  <cp:lastModifiedBy>vjdean</cp:lastModifiedBy>
  <cp:revision>18</cp:revision>
  <cp:lastPrinted>2013-04-18T12:00:10Z</cp:lastPrinted>
  <dcterms:created xsi:type="dcterms:W3CDTF">2013-04-15T20:21:07Z</dcterms:created>
  <dcterms:modified xsi:type="dcterms:W3CDTF">2013-04-18T14:23:10Z</dcterms:modified>
</cp:coreProperties>
</file>